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718"/>
  </p:normalViewPr>
  <p:slideViewPr>
    <p:cSldViewPr snapToGrid="0">
      <p:cViewPr varScale="1">
        <p:scale>
          <a:sx n="150" d="100"/>
          <a:sy n="150" d="100"/>
        </p:scale>
        <p:origin x="18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F0EB2-A227-6A43-8105-288C30A048F4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8005E-007A-2B43-BD3B-B6E4B34C1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40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dirty="0">
                <a:latin typeface="Jumble" panose="02000503000000020004" pitchFamily="2" charset="0"/>
              </a:rPr>
              <a:t>This slide is hidden as it is the original chart so edits can be made before taking PNG.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B0A4E-63A6-EF4C-AECE-D29BFF4DB8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05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6EF50-6A35-4757-A5A3-FD0833072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D9C1B-55D2-9B73-CB77-37EB969834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AEC88-F75F-F306-83A3-AEA15BE9E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81BA-CD95-A646-8575-17652E2DC9AA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3DFFD-DF97-0DA7-02AD-1C68277BE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53549-3432-91C0-84F5-98D821F1D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12B7-9AE4-544A-8913-20C163BA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4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FB94B-AD53-05D4-54F9-94852A4A4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4657F-A6F5-4154-43D2-63D6D12C1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4F9E3-10C6-1B3F-2716-D4E0D6C9F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81BA-CD95-A646-8575-17652E2DC9AA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DEC10-A730-495B-2189-1A0DD90D2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3B435-4DBF-C2DF-A7C3-D4908FF55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12B7-9AE4-544A-8913-20C163BA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116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7085B-6128-6966-54E1-B18D71E3F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7CB11-A4FC-110F-88AD-80922BA79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89CA2-B954-CB50-9DFC-54BD44E94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81BA-CD95-A646-8575-17652E2DC9AA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CADBB-6669-705C-AFAC-A778FB97B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93BE-5A2B-6F67-F305-1CBB1DA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12B7-9AE4-544A-8913-20C163BA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10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C3CB1-134B-3ED9-DE9D-84287A025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66F65-A1DF-D8A2-A8CF-76ADC89094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CE0C83-149B-D8A2-D36C-11904F1EBD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F54211-EBC9-4FFB-8379-5E2AC49F5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81BA-CD95-A646-8575-17652E2DC9AA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AB7CE5-6D24-B105-5185-DEED5B8A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E6CAB-798A-DEF0-543F-FD30ECEF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12B7-9AE4-544A-8913-20C163BA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67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2E0BE-2B7A-A4F0-251B-0AAD7C8AB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E0019-16A6-1F21-AC20-9A7EF1816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912A01-5D31-4580-1D91-1A9E2E7EC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433EDE-7D11-49A1-C392-6652213714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9E1B76-0CEA-025F-71EE-72864D48FB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603657-131C-FB18-4EF6-8EA3A73F9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81BA-CD95-A646-8575-17652E2DC9AA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E344C7-7DB6-4C56-8820-838954EAD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77C140-6EFF-FEC8-7601-EF5612108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12B7-9AE4-544A-8913-20C163BA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4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9C47C-9964-F70E-4DDF-7930E1068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AA1EED-2EFF-A7A4-9047-33D677658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81BA-CD95-A646-8575-17652E2DC9AA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6AD3A9-38FA-F046-F1CC-7567294F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A4452F-FD59-E018-552B-3A6E2D380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12B7-9AE4-544A-8913-20C163BA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41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AE2DF1-EA40-E207-BF58-EBA64CA1F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81BA-CD95-A646-8575-17652E2DC9AA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C358A5-A6E8-4063-34F5-EE1FF81CC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9F904-9994-D056-FDA2-F17840C97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12B7-9AE4-544A-8913-20C163BA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39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3C7B1-DEA3-86D2-91B6-B4A7A2EB8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06985-FA66-952B-6547-A5D5D1F45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5471D-024B-1F0D-7546-47CB1E945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DEAA7-7A52-F568-49E8-94AACA4BF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81BA-CD95-A646-8575-17652E2DC9AA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AEBCE-E96B-83EE-2711-C1C26BEB0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AD5502-8472-B917-72C2-CB4C7FDC1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12B7-9AE4-544A-8913-20C163BA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378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8EE51-A729-3B18-3C2F-F080FE246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2942ED-7193-F12C-15F3-8EC5CB9C0F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BD7F9-5DCC-DCF0-F3F5-AF7DB28BE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E4166-DBEA-F35B-D3BB-AA628905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81BA-CD95-A646-8575-17652E2DC9AA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7375B5-1A45-FFC9-F0D6-4FC88675E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BCFCB8-CE12-9023-66E1-15532994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12B7-9AE4-544A-8913-20C163BA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611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7798-07F8-9CF6-1859-5EE877677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6FF9CC-35CD-3EFF-13EF-80E195BBD9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559C29-DED9-26A0-4532-052BFA6DA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81BA-CD95-A646-8575-17652E2DC9AA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097FC-3ACA-C59F-F218-FC5593F67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341F6-DB08-9C50-B9AD-7E771EF1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12B7-9AE4-544A-8913-20C163BA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78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81C77F-7C98-696E-D35B-9683F7B5C5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06CB00-F9BD-FA1B-3A2C-445E117D3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49C10-E9E7-6A2A-1F7B-356E2D945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081BA-CD95-A646-8575-17652E2DC9AA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A2F1D-5BE1-FA80-372C-DE8CBD279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FFEBB-AD82-E046-1A0A-C060B0F6A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A12B7-9AE4-544A-8913-20C163BA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98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1D4905-0F79-7091-B8F2-DB9953F9E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CD73A-DBF5-C2AA-C352-45E975123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3C415-D24A-991B-749C-4E5708674C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C081BA-CD95-A646-8575-17652E2DC9AA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CE279-5C3D-D8EF-1702-309283568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27F85-65CE-02E6-3BB0-3E1C6E1334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9A12B7-9AE4-544A-8913-20C163BA1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50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3E8F730-403C-4C1B-1D12-5900DD2169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428146"/>
              </p:ext>
            </p:extLst>
          </p:nvPr>
        </p:nvGraphicFramePr>
        <p:xfrm>
          <a:off x="-1" y="-317512"/>
          <a:ext cx="12939908" cy="94885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27752">
                  <a:extLst>
                    <a:ext uri="{9D8B030D-6E8A-4147-A177-3AD203B41FA5}">
                      <a16:colId xmlns:a16="http://schemas.microsoft.com/office/drawing/2014/main" val="403146576"/>
                    </a:ext>
                  </a:extLst>
                </a:gridCol>
                <a:gridCol w="2604052">
                  <a:extLst>
                    <a:ext uri="{9D8B030D-6E8A-4147-A177-3AD203B41FA5}">
                      <a16:colId xmlns:a16="http://schemas.microsoft.com/office/drawing/2014/main" val="2530408175"/>
                    </a:ext>
                  </a:extLst>
                </a:gridCol>
                <a:gridCol w="2604052">
                  <a:extLst>
                    <a:ext uri="{9D8B030D-6E8A-4147-A177-3AD203B41FA5}">
                      <a16:colId xmlns:a16="http://schemas.microsoft.com/office/drawing/2014/main" val="3008953201"/>
                    </a:ext>
                  </a:extLst>
                </a:gridCol>
                <a:gridCol w="2604052">
                  <a:extLst>
                    <a:ext uri="{9D8B030D-6E8A-4147-A177-3AD203B41FA5}">
                      <a16:colId xmlns:a16="http://schemas.microsoft.com/office/drawing/2014/main" val="3915383958"/>
                    </a:ext>
                  </a:extLst>
                </a:gridCol>
              </a:tblGrid>
              <a:tr h="554220">
                <a:tc>
                  <a:txBody>
                    <a:bodyPr/>
                    <a:lstStyle/>
                    <a:p>
                      <a:r>
                        <a:rPr lang="en-US" sz="1400" b="1" u="sng" dirty="0">
                          <a:solidFill>
                            <a:schemeClr val="bg1"/>
                          </a:solidFill>
                        </a:rPr>
                        <a:t>Characteristics: </a:t>
                      </a:r>
                    </a:p>
                    <a:p>
                      <a:r>
                        <a:rPr lang="en-US" sz="1200" b="0" i="1" dirty="0">
                          <a:solidFill>
                            <a:schemeClr val="bg1"/>
                          </a:solidFill>
                        </a:rPr>
                        <a:t>Definition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u="sng" dirty="0">
                          <a:solidFill>
                            <a:schemeClr val="bg1"/>
                          </a:solidFill>
                        </a:rPr>
                        <a:t>Attributes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u="sng" dirty="0">
                          <a:solidFill>
                            <a:schemeClr val="bg1"/>
                          </a:solidFill>
                        </a:rPr>
                        <a:t>Examples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u="sng" dirty="0">
                          <a:solidFill>
                            <a:schemeClr val="bg1"/>
                          </a:solidFill>
                        </a:rPr>
                        <a:t>Prompts:</a:t>
                      </a:r>
                    </a:p>
                    <a:p>
                      <a:r>
                        <a:rPr lang="en-US" sz="1200" b="0" i="1" dirty="0">
                          <a:solidFill>
                            <a:schemeClr val="bg1"/>
                          </a:solidFill>
                        </a:rPr>
                        <a:t>What do we know? What do others know?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230992"/>
                  </a:ext>
                </a:extLst>
              </a:tr>
              <a:tr h="2638770">
                <a:tc>
                  <a:txBody>
                    <a:bodyPr/>
                    <a:lstStyle/>
                    <a:p>
                      <a:r>
                        <a:rPr lang="en-US" sz="1400" b="1" u="sng" dirty="0">
                          <a:solidFill>
                            <a:schemeClr val="bg1"/>
                          </a:solidFill>
                        </a:rPr>
                        <a:t>Demographic: </a:t>
                      </a:r>
                    </a:p>
                    <a:p>
                      <a:r>
                        <a:rPr lang="en-US" sz="1400" b="0" i="1" dirty="0">
                          <a:solidFill>
                            <a:schemeClr val="bg1"/>
                          </a:solidFill>
                        </a:rPr>
                        <a:t>The quantity and characteristic of a group</a:t>
                      </a:r>
                      <a:endParaRPr lang="en-US" sz="14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Large numbers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Dispersed population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Place of residence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Occupation and employment status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Age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Gender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Educational level attained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Income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Socio Economic Status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Farmers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Unemployed persons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Tenants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New residents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Elders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Youth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Women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Businesses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Community groups and organizations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Indigenous Peoples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High rise apartment dwellers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Faith based communities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Where are these groups found?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Group size: How many are in the group?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Commonalities among group members: Do you see similarities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Where is their place of meeting?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Who else contacts them, and how?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5442690"/>
                  </a:ext>
                </a:extLst>
              </a:tr>
              <a:tr h="2150565">
                <a:tc>
                  <a:txBody>
                    <a:bodyPr/>
                    <a:lstStyle/>
                    <a:p>
                      <a:r>
                        <a:rPr lang="en-US" sz="1400" b="1" u="sng" dirty="0">
                          <a:solidFill>
                            <a:schemeClr val="bg1"/>
                          </a:solidFill>
                        </a:rPr>
                        <a:t>Cultural:</a:t>
                      </a:r>
                    </a:p>
                    <a:p>
                      <a:r>
                        <a:rPr lang="en-US" sz="1400" b="0" i="1" dirty="0">
                          <a:solidFill>
                            <a:schemeClr val="bg1"/>
                          </a:solidFill>
                        </a:rPr>
                        <a:t>The way of life of a group of people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Lack of established information networks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Unable to access services with ease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Language spoken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Ethnic or Cultural Background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Social Invisibility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Lack of knowledge about </a:t>
                      </a:r>
                      <a:r>
                        <a:rPr lang="en-US" sz="1200" dirty="0" err="1">
                          <a:solidFill>
                            <a:schemeClr val="bg1"/>
                          </a:solidFill>
                        </a:rPr>
                        <a:t>neighbourhood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 organizations, local governments roles, and services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Non-readers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Home workers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Ethnic groups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Indigenous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Drug users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Sex Workers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Homeless peoples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People with addictions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Residents of hostels and boarding houses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Which organizations could we work with to develop an information network?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What established information networks do people already use, and how could we tap into them?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Are there individuals we could work through? How?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What are the alternatives to written information and points of contact? 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995817"/>
                  </a:ext>
                </a:extLst>
              </a:tr>
              <a:tr h="1523968">
                <a:tc>
                  <a:txBody>
                    <a:bodyPr/>
                    <a:lstStyle/>
                    <a:p>
                      <a:r>
                        <a:rPr lang="en-US" sz="1400" b="1" u="sng" dirty="0">
                          <a:solidFill>
                            <a:schemeClr val="bg1"/>
                          </a:solidFill>
                        </a:rPr>
                        <a:t>Behavioural &amp; Attitudinal: </a:t>
                      </a:r>
                    </a:p>
                    <a:p>
                      <a:r>
                        <a:rPr lang="en-US" sz="1400" b="0" i="1" dirty="0">
                          <a:solidFill>
                            <a:schemeClr val="bg1"/>
                          </a:solidFill>
                        </a:rPr>
                        <a:t>The ways in which groups </a:t>
                      </a:r>
                      <a:r>
                        <a:rPr lang="en-US" sz="1400" b="0" i="1" dirty="0" err="1">
                          <a:solidFill>
                            <a:schemeClr val="bg1"/>
                          </a:solidFill>
                        </a:rPr>
                        <a:t>behaviour</a:t>
                      </a:r>
                      <a:r>
                        <a:rPr lang="en-US" sz="1400" b="0" i="1" dirty="0">
                          <a:solidFill>
                            <a:schemeClr val="bg1"/>
                          </a:solidFill>
                        </a:rPr>
                        <a:t> and attitude are influenced 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Distrust of government agencies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Unwillingness to access services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Lack of time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Poor communication and/or  executive functioning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Previous bad experience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Busy people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Single parents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Caregivers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Businesses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Undocumented People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Drug users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Sex workers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Homeless people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Problem Gamblers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Residents of hostels and group homes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Who do they trust?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How can we inform or educate about the relevance of, or necessity for, consultation?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What methods of outreach can we use? E.g., social marketing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How can we establish new relationships?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Who or what can influence them?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What about the timing of the intervention?</a:t>
                      </a:r>
                      <a:br>
                        <a:rPr lang="en-US" sz="1200" dirty="0">
                          <a:solidFill>
                            <a:schemeClr val="bg1"/>
                          </a:solidFill>
                        </a:rPr>
                      </a:b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532019"/>
                  </a:ext>
                </a:extLst>
              </a:tr>
              <a:tr h="1742661">
                <a:tc>
                  <a:txBody>
                    <a:bodyPr/>
                    <a:lstStyle/>
                    <a:p>
                      <a:r>
                        <a:rPr lang="en-US" sz="1400" b="1" u="sng" dirty="0">
                          <a:solidFill>
                            <a:schemeClr val="bg1"/>
                          </a:solidFill>
                        </a:rPr>
                        <a:t>Structural: </a:t>
                      </a:r>
                    </a:p>
                    <a:p>
                      <a:r>
                        <a:rPr lang="en-US" sz="1400" i="1" dirty="0">
                          <a:solidFill>
                            <a:schemeClr val="bg1"/>
                          </a:solidFill>
                        </a:rPr>
                        <a:t>The way processes and structures influence access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Bureaucracy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Availability of information in relevant languages, print sizes, and media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Complicated ’procedures’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Attitude of council staff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Competence of consultants used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Timing and location of public participation</a:t>
                      </a: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Local Government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Consultants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Community Leaders/ Champions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Not-for profit organizations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What changes can we make to reach the group?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How can we improve the way we provide information and communicate?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How do other organizations facilitate access?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4152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781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5167</TotalTime>
  <Words>438</Words>
  <Application>Microsoft Office PowerPoint</Application>
  <PresentationFormat>Widescreen</PresentationFormat>
  <Paragraphs>95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Jumble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Lahaie</dc:creator>
  <cp:lastModifiedBy>Giffen, Lauren</cp:lastModifiedBy>
  <cp:revision>5</cp:revision>
  <dcterms:created xsi:type="dcterms:W3CDTF">2025-12-11T17:24:02Z</dcterms:created>
  <dcterms:modified xsi:type="dcterms:W3CDTF">2026-05-25T13:48:16Z</dcterms:modified>
</cp:coreProperties>
</file>